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7" r:id="rId8"/>
    <p:sldId id="268" r:id="rId9"/>
    <p:sldId id="269" r:id="rId10"/>
    <p:sldId id="270" r:id="rId11"/>
    <p:sldId id="260" r:id="rId12"/>
    <p:sldId id="265" r:id="rId13"/>
    <p:sldId id="266" r:id="rId14"/>
    <p:sldId id="261" r:id="rId15"/>
    <p:sldId id="262" r:id="rId16"/>
    <p:sldId id="263" r:id="rId17"/>
    <p:sldId id="264" r:id="rId18"/>
    <p:sldId id="259" r:id="rId19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CDE1E-2464-42B8-B10C-B86A0389E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9042CC-8A5A-4D57-A9FD-072165A1C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F31AA4-B773-4BA2-B890-6AF0EAB6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90B0B6-1604-4433-BB63-B21E4279F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5DD44-4E8E-471F-A946-BC8D9D463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792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E19FB2-2ACC-4BF9-B3CC-41BE56D2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F4F2EB9-6A52-4BD1-8C9C-FB4C06747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06DC99-F817-4C0F-8E1D-F7A733F8B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769898-6E54-4E6C-84D1-7F062499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FDF156-B314-46AE-958F-39FD72591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0651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B0252F-25D4-46A7-BFD3-51A3A9F0F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755B9A-79D0-4CC6-8BF0-759D06B8E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6FAAB5-7BDD-4EE5-913A-3DEA954B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BBFDCE-6329-43DA-815E-9CEBB97D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A987A0-FA26-47C0-AFA8-48EBFC5B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414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BA203A-1EBB-41FB-9AAC-E4A73013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E3CF6D-14BB-438D-A498-18CCDCF7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EA87CE-5A5C-467D-ADF9-C1B12497E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DA28C5-ABEC-4508-B786-344049D4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EA7487-FFF8-44FD-946E-2F25660AA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6353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997F1D-2482-4A76-9844-00041A21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E54C54B-A0A8-43FF-B288-D93668109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619AEF-C089-4E10-8910-B35B12637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477688-A4C6-4D66-A89A-F8392977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B2206D-F243-4A35-8517-807199CB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39509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23028-0C69-4789-B9AD-A8A11D81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184D0C-D057-4391-8E79-E96490E8C5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A76919-A969-473F-B08C-561F2D9F1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55295-65CD-4F16-91D2-B7587E486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763FAA-DFBA-4A07-98BA-4162E238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4BE1CB-1B73-496A-971E-3C4B66795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9529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52019-F2D9-47DD-A5B2-C8745A54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535CE1-AE69-4533-8043-B75E7B0AA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F4FD3F5-9193-4689-8BA8-D82693FD2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72F077A-DE55-4278-BB8E-19162EFFD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28F5526-B3B0-4F2E-AD59-6BFA9E8FE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D7EA18E-2FD0-414F-9EEE-4884DBB7C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34E6ACB-29F5-491D-BF03-F12AD48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89D3514-638A-4AA9-933C-DF42C6697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5270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38F98-CE32-4780-9B2F-732A0F17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814FCA2-3115-4BA5-BD23-FB2430CAC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563D62-6359-43D2-813B-EE3D63B9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B4B04C-0187-4400-A6CC-30DCFBC6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1971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4EA33FE-A8FF-40C7-B929-CBFEFE55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74B282-60B1-41AA-A50A-B08DEFB5A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D0EE12-7AA7-4163-AE31-CE4E4762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08836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B6530C-43D5-4357-97AC-A5A3948D6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A45846-E988-45CE-A61B-C5432D61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7838D1-5A9A-48E2-BC09-6B5B86515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B8F3B7-1CC2-458E-AE2F-0047B88E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27B984-7A49-462A-82FC-B954E6D3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E573C3-3E39-4FDF-8872-EA366A37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2198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8C2EF6-4F83-497E-B80F-C0069040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6E9CFC2-3F11-484D-91D7-A994F88CD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88CCE40-0D49-49F7-9F27-47377DBAE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DDF3B03-ABA5-4987-9A1D-7788B8E0E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554573-C455-4AE6-A73A-4E86F297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7818D0-7BD2-48D2-B8A8-E5F3BE7B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66735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424F9F-1B17-4B5E-A4E4-FE40295B7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D4E30B-69BA-46A6-876A-8201D3AE8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0E89CE-6DBF-449C-9D54-490615CCD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03141-9185-4E2C-9B27-583E84560234}" type="datetimeFigureOut">
              <a:rPr lang="ru-KZ" smtClean="0"/>
              <a:t>06.05.2025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003F03-B32C-4D7F-B0A9-1E203030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B75F12-9048-4210-B0D5-9F2D48EE3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720EA-1535-4960-B271-4E26DE9B8440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3151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4BFCA2-488C-4C3A-9F99-FE4C54725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16437"/>
            <a:ext cx="12192000" cy="6141562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Республики Казахстан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Северо-Казахстанский государственный университет им. М.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Козыбаева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инженерии и цифровых технологий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«Информационно-коммуникационные технологии»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ТВОРЧЕСКИЙ ПРОЕКТ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дисциплине: Протоколы и интерфейсы компьютерных систем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тему: «Разработка онлайн магазина видеоигр»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ИС-23-1                                             Садыков Р.Р.</a:t>
            </a: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Петропавловск, 2025</a:t>
            </a:r>
            <a:endParaRPr lang="ru-KZ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13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CA3D95-F85F-426D-9AB7-E7214D385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2994077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D781D42A-9E89-4297-8AA4-3E7B65CE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2690503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2D76D89-356F-422E-BB59-271C34B7B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160050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418BDB5-59E1-4CDE-A196-271D7B9AB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79999" cy="6120000"/>
          </a:xfrm>
        </p:spPr>
      </p:pic>
    </p:spTree>
    <p:extLst>
      <p:ext uri="{BB962C8B-B14F-4D97-AF65-F5344CB8AC3E}">
        <p14:creationId xmlns:p14="http://schemas.microsoft.com/office/powerpoint/2010/main" val="1212804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A739ED0D-3F32-43B0-8B35-B2E32A9F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282278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7D4AF-4D76-4C66-B341-1CABA9E7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45097"/>
            <a:ext cx="6202837" cy="108046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QR-</a:t>
            </a:r>
            <a:r>
              <a:rPr lang="ru-RU" dirty="0"/>
              <a:t>код на </a:t>
            </a:r>
            <a:r>
              <a:rPr lang="en-US" dirty="0"/>
              <a:t>GitHub </a:t>
            </a:r>
            <a:r>
              <a:rPr lang="ru-RU" dirty="0"/>
              <a:t>с</a:t>
            </a:r>
            <a:r>
              <a:rPr lang="en-US" dirty="0"/>
              <a:t> </a:t>
            </a:r>
            <a:r>
              <a:rPr lang="ru-RU" dirty="0"/>
              <a:t>публикацией</a:t>
            </a:r>
            <a:endParaRPr lang="ru-KZ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E43EA5-92A0-422C-BA6D-39BE2459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99" y="1325563"/>
            <a:ext cx="5532437" cy="553243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D06263-9B4B-4285-87C0-F1C7FF5DD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366" y="1325563"/>
            <a:ext cx="5532437" cy="5532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6046B3-B2C3-4DA7-B60D-19AA47019C11}"/>
              </a:ext>
            </a:extLst>
          </p:cNvPr>
          <p:cNvSpPr txBox="1"/>
          <p:nvPr/>
        </p:nvSpPr>
        <p:spPr>
          <a:xfrm>
            <a:off x="7260999" y="431387"/>
            <a:ext cx="3659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+mj-lt"/>
              </a:rPr>
              <a:t>QR-</a:t>
            </a:r>
            <a:r>
              <a:rPr lang="ru-RU" sz="4000" dirty="0">
                <a:latin typeface="+mj-lt"/>
              </a:rPr>
              <a:t>код на сайт</a:t>
            </a:r>
            <a:endParaRPr lang="ru-KZ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845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82676-B11B-4149-8463-1CE098E6D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4632"/>
            <a:ext cx="12192000" cy="556181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Актуальность разработки онлайн магазина видеоигр</a:t>
            </a:r>
            <a:endParaRPr lang="ru-KZ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B7CC1-CADA-426C-9F66-210393376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40814"/>
            <a:ext cx="12192000" cy="5484192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Видеоигры давно стали не просто формой развлечения, а значимой частью современной цифровой экономики и культуры. С каждым годом увеличивается число пользователей, заинтересованных в приобретении игр, как в физических, так и в цифровых форматах. В условиях стремительного роста игровой индустрии особенно важно обеспечить удобные и доступные каналы сбыта видеоигр. Разработка специализированного сайта для продажи видеоигр актуальна по следующим причинам:</a:t>
            </a:r>
          </a:p>
          <a:p>
            <a:r>
              <a:rPr lang="ru-RU" dirty="0"/>
              <a:t>Рост рынка видеоигр</a:t>
            </a:r>
          </a:p>
          <a:p>
            <a:r>
              <a:rPr lang="ru-RU" dirty="0"/>
              <a:t>Согласно отчетам аналитических агентств, глобальный рынок видеоигр ежегодно показывает устойчивый рост. В 2024 году его объем превысил $200 млрд, и ожидается дальнейшее увеличение. Это делает создание площадки для электронной торговли видеоиграми привлекательным и экономически обоснованным.</a:t>
            </a:r>
          </a:p>
          <a:p>
            <a:r>
              <a:rPr lang="ru-RU" dirty="0"/>
              <a:t>Переход к цифровой дистрибуции</a:t>
            </a:r>
          </a:p>
          <a:p>
            <a:r>
              <a:rPr lang="ru-RU" dirty="0"/>
              <a:t>Всё больше пользователей предпочитают приобретать игры в цифровом виде, что обусловлено удобством, быстротой получения и отсутствием необходимости в физических носителях. Онлайн-магазин с удобным интерфейсом и безопасной системой оплаты полностью соответствует этим требованиям.</a:t>
            </a:r>
          </a:p>
          <a:p>
            <a:r>
              <a:rPr lang="ru-RU" dirty="0"/>
              <a:t>Возможности для монетизации и продвижения</a:t>
            </a:r>
          </a:p>
          <a:p>
            <a:r>
              <a:rPr lang="ru-RU" dirty="0"/>
              <a:t>Через сайт можно реализовать не только прямую продажу игр, но и дополнительные источники дохода — подписки, </a:t>
            </a:r>
            <a:r>
              <a:rPr lang="ru-RU" dirty="0" err="1"/>
              <a:t>микротранзакции</a:t>
            </a:r>
            <a:r>
              <a:rPr lang="ru-RU" dirty="0"/>
              <a:t>, партнёрские программы, реклама, бонусы за лояльность и др. Это делает такой сайт привлекательным не только для покупателей, но и для издателей, разработчиков и инвесторов.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38544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BF59A-16B5-4FDE-8AC4-A23CABBB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8442"/>
            <a:ext cx="12122870" cy="690677"/>
          </a:xfrm>
        </p:spPr>
        <p:txBody>
          <a:bodyPr>
            <a:normAutofit/>
          </a:bodyPr>
          <a:lstStyle/>
          <a:p>
            <a:r>
              <a:rPr lang="ru-RU" sz="3600" dirty="0"/>
              <a:t>Цель проекта - разработка сайта для продажи видеоигр</a:t>
            </a:r>
            <a:endParaRPr lang="ru-KZ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8E4423-B948-49DB-A086-202D02EC2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9119"/>
            <a:ext cx="12192000" cy="4925505"/>
          </a:xfrm>
        </p:spPr>
        <p:txBody>
          <a:bodyPr/>
          <a:lstStyle/>
          <a:p>
            <a:r>
              <a:rPr lang="ru-RU" dirty="0"/>
              <a:t>Задачи проекта: </a:t>
            </a:r>
          </a:p>
          <a:p>
            <a:r>
              <a:rPr lang="ru-RU" dirty="0"/>
              <a:t>Разработать минималистичный дизайн;</a:t>
            </a:r>
          </a:p>
          <a:p>
            <a:r>
              <a:rPr lang="ru-RU" dirty="0"/>
              <a:t>Создать несколько страниц с полезной информацией;</a:t>
            </a:r>
          </a:p>
          <a:p>
            <a:r>
              <a:rPr lang="ru-RU" dirty="0"/>
              <a:t>Создать страницу для регистрации;</a:t>
            </a:r>
          </a:p>
          <a:p>
            <a:r>
              <a:rPr lang="ru-RU" dirty="0"/>
              <a:t>Создать диаграммы на </a:t>
            </a:r>
            <a:r>
              <a:rPr lang="en-US" dirty="0"/>
              <a:t>JavaScript</a:t>
            </a:r>
            <a:r>
              <a:rPr lang="ru-RU" dirty="0"/>
              <a:t> на отдельной странице;</a:t>
            </a:r>
          </a:p>
          <a:p>
            <a:r>
              <a:rPr lang="ru-RU" dirty="0"/>
              <a:t>Оптимизировать</a:t>
            </a:r>
            <a:r>
              <a:rPr lang="en-US" dirty="0"/>
              <a:t> CSS</a:t>
            </a:r>
            <a:r>
              <a:rPr lang="ru-RU" dirty="0"/>
              <a:t>,</a:t>
            </a:r>
            <a:r>
              <a:rPr lang="en-US" dirty="0"/>
              <a:t> HTML</a:t>
            </a:r>
            <a:r>
              <a:rPr lang="ru-RU" dirty="0"/>
              <a:t> и</a:t>
            </a:r>
            <a:r>
              <a:rPr lang="en-US" dirty="0"/>
              <a:t> JavaScript</a:t>
            </a:r>
            <a:r>
              <a:rPr lang="ru-RU" dirty="0"/>
              <a:t> код;</a:t>
            </a:r>
          </a:p>
          <a:p>
            <a:r>
              <a:rPr lang="ru-RU" dirty="0"/>
              <a:t>Оптимизация картинок для более быстрой загрузки страницы;</a:t>
            </a:r>
          </a:p>
          <a:p>
            <a:r>
              <a:rPr lang="ru-RU" dirty="0"/>
              <a:t>Разработать скрипт для защиты от </a:t>
            </a:r>
            <a:r>
              <a:rPr lang="en-US" dirty="0"/>
              <a:t>XSS</a:t>
            </a:r>
            <a:r>
              <a:rPr lang="ru-RU" dirty="0"/>
              <a:t> атак на стороне пользователя;</a:t>
            </a:r>
          </a:p>
          <a:p>
            <a:r>
              <a:rPr lang="ru-RU" dirty="0"/>
              <a:t>При публикации сайта использовать протокол </a:t>
            </a:r>
            <a:r>
              <a:rPr lang="en-US" dirty="0"/>
              <a:t>HTTPS</a:t>
            </a:r>
            <a:r>
              <a:rPr lang="ru-RU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088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C5283F7F-96DF-40DB-87D5-16B7DE4F1D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832425"/>
              </p:ext>
            </p:extLst>
          </p:nvPr>
        </p:nvGraphicFramePr>
        <p:xfrm>
          <a:off x="0" y="772999"/>
          <a:ext cx="12192000" cy="61257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144039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542318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530835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05970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524825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7516537"/>
                    </a:ext>
                  </a:extLst>
                </a:gridCol>
              </a:tblGrid>
              <a:tr h="466983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Характеристика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Сайт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465911"/>
                  </a:ext>
                </a:extLst>
              </a:tr>
              <a:tr h="466983">
                <a:tc v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й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2-й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3-й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4-й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5-й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552809"/>
                  </a:ext>
                </a:extLst>
              </a:tr>
              <a:tr h="466983"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Визуальный анализ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K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699168"/>
                  </a:ext>
                </a:extLst>
              </a:tr>
              <a:tr h="181503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Адрес (скриншот главной страницы)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235678"/>
                  </a:ext>
                </a:extLst>
              </a:tr>
              <a:tr h="4669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Название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Steam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Gog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VK Play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Epic Games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2587430"/>
                  </a:ext>
                </a:extLst>
              </a:tr>
              <a:tr h="240203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Целевая аудитория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72,66% 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Мужчины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27,34% 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Женщины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40,96%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18-24 лет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74,53%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Мужчины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25,47%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Женщины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37,08% 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18-24 лет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68,7%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Мужчины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31,3%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Женщины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33,04%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18-24 лет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71.01%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Мужчины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28.99%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Женщины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27.28%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18-24 лет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72,19% 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Мужчины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27,81% 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Женщины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39,26%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18-24 лет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2268329"/>
                  </a:ext>
                </a:extLst>
              </a:tr>
            </a:tbl>
          </a:graphicData>
        </a:graphic>
      </p:graphicFrame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95BC081-FC2A-4AA1-A410-7D252744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995" y="2221414"/>
            <a:ext cx="2045713" cy="17210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AA5AE7-DC50-40D3-B86E-8689FB20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53" y="2221414"/>
            <a:ext cx="2085472" cy="17210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E216C14-3BA6-44BD-B6DF-215309EA6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408" y="2221414"/>
            <a:ext cx="2036657" cy="172102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59C0B6B-90CA-4402-8796-66CF21A29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065" y="2221415"/>
            <a:ext cx="2012940" cy="172102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E2FE95F-C617-46E8-BAA4-77358B6E7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005" y="2221415"/>
            <a:ext cx="2012940" cy="17210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B75E79-1F3A-4732-A3F9-BFA5DDA04042}"/>
              </a:ext>
            </a:extLst>
          </p:cNvPr>
          <p:cNvSpPr txBox="1"/>
          <p:nvPr/>
        </p:nvSpPr>
        <p:spPr>
          <a:xfrm>
            <a:off x="3004008" y="372888"/>
            <a:ext cx="6183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целевой аудитории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994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406B5B11-6D3F-4E31-9E55-5B0071BF89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525998"/>
              </p:ext>
            </p:extLst>
          </p:nvPr>
        </p:nvGraphicFramePr>
        <p:xfrm>
          <a:off x="0" y="1159497"/>
          <a:ext cx="12192000" cy="56985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288036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11355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058572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2841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42822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58085635"/>
                    </a:ext>
                  </a:extLst>
                </a:gridCol>
              </a:tblGrid>
              <a:tr h="11263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Сервисы (функционал)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90/100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674744"/>
                  </a:ext>
                </a:extLst>
              </a:tr>
              <a:tr h="11263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Навигация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85/100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377917"/>
                  </a:ext>
                </a:extLst>
              </a:tr>
              <a:tr h="112635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Логотип (скриншот)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5406316"/>
                  </a:ext>
                </a:extLst>
              </a:tr>
              <a:tr h="11597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Дизайн и его яркие элементы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85/100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75/100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90/100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792376"/>
                  </a:ext>
                </a:extLst>
              </a:tr>
              <a:tr h="11597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Коэффициент привлекательности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70/100</a:t>
                      </a:r>
                      <a:endParaRPr lang="ru-KZ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85/100</a:t>
                      </a:r>
                      <a:endParaRPr lang="ru-KZ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697019"/>
                  </a:ext>
                </a:extLst>
              </a:tr>
            </a:tbl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3331A0-7E6A-45B4-AA80-0124A843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542" y="3429000"/>
            <a:ext cx="1046375" cy="10463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FF8342-3A34-4348-B4A3-FB468464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333" y="3429000"/>
            <a:ext cx="1046375" cy="10463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F5B0C5-6B57-4B1D-83FD-1989D7156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294" y="3428999"/>
            <a:ext cx="1046375" cy="10463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F35A48-886F-424C-96E8-7FB516906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255" y="3428999"/>
            <a:ext cx="1046374" cy="10463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5580B2-7E0F-4A93-BFF3-F97CF10A6A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0215" y="3428999"/>
            <a:ext cx="1046374" cy="1046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35B20E-25F3-46B2-97B7-A5A9A12A5D05}"/>
              </a:ext>
            </a:extLst>
          </p:cNvPr>
          <p:cNvSpPr txBox="1"/>
          <p:nvPr/>
        </p:nvSpPr>
        <p:spPr>
          <a:xfrm>
            <a:off x="2721204" y="759387"/>
            <a:ext cx="6749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функциональности сайта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3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FFB02324-F0EC-4F9E-ADE1-198A79E7B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826204"/>
              </p:ext>
            </p:extLst>
          </p:nvPr>
        </p:nvGraphicFramePr>
        <p:xfrm>
          <a:off x="-9427" y="923827"/>
          <a:ext cx="12201427" cy="5934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1427">
                  <a:extLst>
                    <a:ext uri="{9D8B030D-6E8A-4147-A177-3AD203B41FA5}">
                      <a16:colId xmlns:a16="http://schemas.microsoft.com/office/drawing/2014/main" val="4757562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071807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31136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627576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247459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72075311"/>
                    </a:ext>
                  </a:extLst>
                </a:gridCol>
              </a:tblGrid>
              <a:tr h="75388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производительности на ПК(баллы)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70/100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49/100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11/100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87/100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36/100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225007"/>
                  </a:ext>
                </a:extLst>
              </a:tr>
              <a:tr h="34487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Contentful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Paint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 сек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0,7 сек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2,2 сек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0,4 сек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 сек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506675"/>
                  </a:ext>
                </a:extLst>
              </a:tr>
              <a:tr h="34487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Largest Contentful Paint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3,1 сек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2,2 сек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4,3 сек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1,5 сек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5,6 сек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259555"/>
                  </a:ext>
                </a:extLst>
              </a:tr>
              <a:tr h="34487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Blocking Time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 </a:t>
                      </a:r>
                      <a:r>
                        <a:rPr lang="ru-RU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4110 мс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650 мс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 мс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3600 мс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358767"/>
                  </a:ext>
                </a:extLst>
              </a:tr>
              <a:tr h="34487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Cumulative Layout Shift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0,001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0,002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2,115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0,177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659383"/>
                  </a:ext>
                </a:extLst>
              </a:tr>
              <a:tr h="101092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Оценка производительности на мобильных устройствах(баллы)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47/100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26/100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26/100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71/100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29/100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489535"/>
                  </a:ext>
                </a:extLst>
              </a:tr>
              <a:tr h="611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Contentful Paint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3,4 сек.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8,5 сек.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2,7 сек.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2,0 сек.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4,4 сек.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985916"/>
                  </a:ext>
                </a:extLst>
              </a:tr>
              <a:tr h="611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Largest Contentful Paint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16,0 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сек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18,3 сек.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16,9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сек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8,7 сек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18,6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сек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089811"/>
                  </a:ext>
                </a:extLst>
              </a:tr>
              <a:tr h="611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Blocking Time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 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3060 мс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680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2780 мс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098643"/>
                  </a:ext>
                </a:extLst>
              </a:tr>
              <a:tr h="34487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Cumulative Layout Shift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0.166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0.425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418971"/>
                  </a:ext>
                </a:extLst>
              </a:tr>
              <a:tr h="61124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Скорость загрузки на ПК (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 Index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1,5 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сек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5,6 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сек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4,1 </a:t>
                      </a:r>
                      <a:r>
                        <a:rPr lang="ru-RU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сек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сек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3,6 </a:t>
                      </a: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сек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284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84ED37B-0AF8-44B7-89B3-940496921BE6}"/>
              </a:ext>
            </a:extLst>
          </p:cNvPr>
          <p:cNvSpPr txBox="1"/>
          <p:nvPr/>
        </p:nvSpPr>
        <p:spPr>
          <a:xfrm>
            <a:off x="3583756" y="523717"/>
            <a:ext cx="501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производительности на ПК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49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0C9F1569-6B31-40DE-8833-E719A6905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633650"/>
              </p:ext>
            </p:extLst>
          </p:nvPr>
        </p:nvGraphicFramePr>
        <p:xfrm>
          <a:off x="0" y="848410"/>
          <a:ext cx="12192000" cy="6009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694783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129569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6002630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596277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53505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32588700"/>
                    </a:ext>
                  </a:extLst>
                </a:gridCol>
              </a:tblGrid>
              <a:tr h="7182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Скорость загрузки на мобильных устройствах( Speed Index)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5,9 сек.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18,5 сек.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8,9 сек.</a:t>
                      </a:r>
                      <a:endParaRPr lang="ru-KZ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4,3 сек.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8,6 сек.</a:t>
                      </a:r>
                      <a:endParaRPr lang="ru-KZ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866176"/>
                  </a:ext>
                </a:extLst>
              </a:tr>
              <a:tr h="7182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Оценка производительности на ПК(баллы)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70/100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49/100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11/100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87/100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36/100</a:t>
                      </a:r>
                      <a:endParaRPr lang="ru-KZ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641501"/>
                  </a:ext>
                </a:extLst>
              </a:tr>
              <a:tr h="7182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First </a:t>
                      </a:r>
                      <a:r>
                        <a:rPr lang="en-US" sz="1400" dirty="0" err="1">
                          <a:effectLst/>
                        </a:rPr>
                        <a:t>Contentful</a:t>
                      </a:r>
                      <a:r>
                        <a:rPr lang="en-US" sz="1400" dirty="0">
                          <a:effectLst/>
                        </a:rPr>
                        <a:t> Paint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3,4 сек.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8,5 сек.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2,7 сек.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2,0 сек.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4,4 сек.</a:t>
                      </a:r>
                      <a:endParaRPr lang="ru-KZ" sz="12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097856"/>
                  </a:ext>
                </a:extLst>
              </a:tr>
              <a:tr h="7182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Largest Contentful Paint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16,0 </a:t>
                      </a:r>
                      <a:r>
                        <a:rPr lang="ru-RU" sz="1400" dirty="0">
                          <a:effectLst/>
                        </a:rPr>
                        <a:t>сек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18,3 </a:t>
                      </a:r>
                      <a:r>
                        <a:rPr lang="en-US" sz="1400" dirty="0" err="1">
                          <a:effectLst/>
                        </a:rPr>
                        <a:t>сек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ru-KZ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16,9 </a:t>
                      </a:r>
                      <a:r>
                        <a:rPr lang="en-US" sz="1400" dirty="0" err="1">
                          <a:effectLst/>
                        </a:rPr>
                        <a:t>сек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ru-KZ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8,7 </a:t>
                      </a:r>
                      <a:r>
                        <a:rPr lang="en-US" sz="1400" dirty="0" err="1">
                          <a:effectLst/>
                        </a:rPr>
                        <a:t>сек</a:t>
                      </a:r>
                      <a:r>
                        <a:rPr lang="ru-RU" sz="1400" dirty="0">
                          <a:effectLst/>
                        </a:rPr>
                        <a:t>.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18,6 </a:t>
                      </a:r>
                      <a:r>
                        <a:rPr lang="en-US" sz="1400" dirty="0" err="1">
                          <a:effectLst/>
                        </a:rPr>
                        <a:t>сек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ru-KZ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333135"/>
                  </a:ext>
                </a:extLst>
              </a:tr>
              <a:tr h="7182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Total Blocking Time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400 </a:t>
                      </a:r>
                      <a:r>
                        <a:rPr lang="ru-RU" sz="1400">
                          <a:effectLst/>
                        </a:rPr>
                        <a:t>мс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3060 </a:t>
                      </a:r>
                      <a:r>
                        <a:rPr lang="en-US" sz="1400" dirty="0" err="1">
                          <a:effectLst/>
                        </a:rPr>
                        <a:t>мс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680 </a:t>
                      </a:r>
                      <a:r>
                        <a:rPr lang="en-US" sz="1400" dirty="0" err="1">
                          <a:effectLst/>
                        </a:rPr>
                        <a:t>мс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 </a:t>
                      </a:r>
                      <a:r>
                        <a:rPr lang="en-US" sz="1400" dirty="0" err="1">
                          <a:effectLst/>
                        </a:rPr>
                        <a:t>мс</a:t>
                      </a:r>
                      <a:endParaRPr lang="ru-KZ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2780 мс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50089"/>
                  </a:ext>
                </a:extLst>
              </a:tr>
              <a:tr h="55099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Cumulative Layout Shift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0.166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0.425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0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0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248401"/>
                  </a:ext>
                </a:extLst>
              </a:tr>
              <a:tr h="71828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Скорость загрузки на ПК (</a:t>
                      </a:r>
                      <a:r>
                        <a:rPr lang="en-US" sz="1400">
                          <a:effectLst/>
                        </a:rPr>
                        <a:t>Speed Index</a:t>
                      </a:r>
                      <a:r>
                        <a:rPr lang="ru-RU" sz="1400">
                          <a:effectLst/>
                        </a:rPr>
                        <a:t>)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1,5 </a:t>
                      </a:r>
                      <a:r>
                        <a:rPr lang="ru-RU" sz="1400">
                          <a:effectLst/>
                        </a:rPr>
                        <a:t>сек</a:t>
                      </a:r>
                      <a:r>
                        <a:rPr lang="en-US" sz="1400">
                          <a:effectLst/>
                        </a:rPr>
                        <a:t>.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5,6 </a:t>
                      </a:r>
                      <a:r>
                        <a:rPr lang="ru-RU" sz="1400">
                          <a:effectLst/>
                        </a:rPr>
                        <a:t>сек</a:t>
                      </a:r>
                      <a:r>
                        <a:rPr lang="en-US" sz="1400">
                          <a:effectLst/>
                        </a:rPr>
                        <a:t>.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4,1 </a:t>
                      </a:r>
                      <a:r>
                        <a:rPr lang="ru-RU" sz="1400" dirty="0">
                          <a:effectLst/>
                        </a:rPr>
                        <a:t>сек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0,9 </a:t>
                      </a:r>
                      <a:r>
                        <a:rPr lang="ru-RU" sz="1400" dirty="0">
                          <a:effectLst/>
                        </a:rPr>
                        <a:t>сек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3,6 </a:t>
                      </a:r>
                      <a:r>
                        <a:rPr lang="ru-RU" sz="1400" dirty="0">
                          <a:effectLst/>
                        </a:rPr>
                        <a:t>сек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ru-KZ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866501"/>
                  </a:ext>
                </a:extLst>
              </a:tr>
              <a:tr h="114889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Скорость загрузки на мобильных устройствах( Speed Index)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5,9 сек.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18,5 сек.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>
                          <a:effectLst/>
                        </a:rPr>
                        <a:t>8,9 сек.</a:t>
                      </a:r>
                      <a:endParaRPr lang="ru-KZ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4,3 сек.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8,6 сек.</a:t>
                      </a:r>
                      <a:endParaRPr lang="ru-KZ" sz="12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KZ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4596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45F8BD5-0496-44AE-8A6F-0A0319C0A4BD}"/>
              </a:ext>
            </a:extLst>
          </p:cNvPr>
          <p:cNvSpPr txBox="1"/>
          <p:nvPr/>
        </p:nvSpPr>
        <p:spPr>
          <a:xfrm>
            <a:off x="3352800" y="448300"/>
            <a:ext cx="548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производительности на телефоне</a:t>
            </a:r>
            <a:endParaRPr lang="ru-KZ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80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7C8E1F5-AC74-41B0-8B92-822CBB57C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79999" cy="6120000"/>
          </a:xfrm>
        </p:spPr>
      </p:pic>
    </p:spTree>
    <p:extLst>
      <p:ext uri="{BB962C8B-B14F-4D97-AF65-F5344CB8AC3E}">
        <p14:creationId xmlns:p14="http://schemas.microsoft.com/office/powerpoint/2010/main" val="3968014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44681C57-3654-4A93-BAA0-677555AEE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000" y="738000"/>
            <a:ext cx="10880000" cy="6120000"/>
          </a:xfrm>
        </p:spPr>
      </p:pic>
    </p:spTree>
    <p:extLst>
      <p:ext uri="{BB962C8B-B14F-4D97-AF65-F5344CB8AC3E}">
        <p14:creationId xmlns:p14="http://schemas.microsoft.com/office/powerpoint/2010/main" val="32212488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AEC7556E806404FAE9164BBC5AE0811" ma:contentTypeVersion="12" ma:contentTypeDescription="Создание документа." ma:contentTypeScope="" ma:versionID="5a83790f0824a0a8c1ff4eaf58fd5c1c">
  <xsd:schema xmlns:xsd="http://www.w3.org/2001/XMLSchema" xmlns:xs="http://www.w3.org/2001/XMLSchema" xmlns:p="http://schemas.microsoft.com/office/2006/metadata/properties" xmlns:ns2="98fd9e49-f926-48f6-b3ae-67fadd8aa76a" xmlns:ns3="6bef30d4-4844-452a-b837-86189c74a4dc" targetNamespace="http://schemas.microsoft.com/office/2006/metadata/properties" ma:root="true" ma:fieldsID="2dc8733af91757548dcb964db8379ce1" ns2:_="" ns3:_="">
    <xsd:import namespace="98fd9e49-f926-48f6-b3ae-67fadd8aa76a"/>
    <xsd:import namespace="6bef30d4-4844-452a-b837-86189c74a4dc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fd9e49-f926-48f6-b3ae-67fadd8aa76a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3508e978-076e-49fc-9a3c-480c0be263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ef30d4-4844-452a-b837-86189c74a4dc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bcd68d27-5941-4a0c-8e98-d36c1d1d8d35}" ma:internalName="TaxCatchAll" ma:showField="CatchAllData" ma:web="6bef30d4-4844-452a-b837-86189c74a4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8fd9e49-f926-48f6-b3ae-67fadd8aa76a" xsi:nil="true"/>
    <TaxCatchAll xmlns="6bef30d4-4844-452a-b837-86189c74a4dc" xsi:nil="true"/>
    <lcf76f155ced4ddcb4097134ff3c332f xmlns="98fd9e49-f926-48f6-b3ae-67fadd8aa76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5284896-84BB-4729-A8C2-5735406E58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fd9e49-f926-48f6-b3ae-67fadd8aa76a"/>
    <ds:schemaRef ds:uri="6bef30d4-4844-452a-b837-86189c74a4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ABAAE6-BF2C-4A64-8733-ED6C3E0BC5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605E07-8035-4EC1-9334-485650FC3C42}">
  <ds:schemaRefs>
    <ds:schemaRef ds:uri="http://schemas.microsoft.com/office/2006/metadata/properties"/>
    <ds:schemaRef ds:uri="http://schemas.microsoft.com/office/infopath/2007/PartnerControls"/>
    <ds:schemaRef ds:uri="98fd9e49-f926-48f6-b3ae-67fadd8aa76a"/>
    <ds:schemaRef ds:uri="6bef30d4-4844-452a-b837-86189c74a4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790</Words>
  <Application>Microsoft Office PowerPoint</Application>
  <PresentationFormat>Широкоэкранный</PresentationFormat>
  <Paragraphs>224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Тема Office</vt:lpstr>
      <vt:lpstr>Министерство науки и высшего образования Республики Казахстан Северо-Казахстанский государственный университет им. М. Козыбаева  Факультет инженерии и цифровых технологий Кафедра «Информационно-коммуникационные технологии»  ТВОРЧЕСКИЙ ПРОЕКТ по дисциплине: Протоколы и интерфейсы компьютерных систем  На тему: «Разработка онлайн магазина видеоигр»  Выполнил студент группы ИС-23-1                                             Садыков Р.Р.  Петропавловск, 2025</vt:lpstr>
      <vt:lpstr>Актуальность разработки онлайн магазина видеоигр</vt:lpstr>
      <vt:lpstr>Цель проекта - разработка сайта для продажи видеоигр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QR-код на GitHub с публикацией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Образования и Науки Республики Казахстан Северо-Казахстанский университет им. Манаша Козыбаева Факультет Инженерии и Цифровых Технологий Информационно-коммуникационные технологии Предмет: Архитектура компьютера Задание №1 СРО Исполнитель студент группы ИС-23-1: Садыков Р. Р. Проверил: Профессор Куликов В. П.</dc:title>
  <dc:creator>user</dc:creator>
  <cp:lastModifiedBy>user</cp:lastModifiedBy>
  <cp:revision>98</cp:revision>
  <dcterms:created xsi:type="dcterms:W3CDTF">2025-01-25T06:41:48Z</dcterms:created>
  <dcterms:modified xsi:type="dcterms:W3CDTF">2025-05-06T04:50:00Z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0x010100EAEC7556E806404FAE9164BBC5AE0811</vt:lpwstr>
  </property>
</Properties>
</file>